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용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openxmlformats.org/officeDocument/2006/relationships/image" Target="../media/image4.png"/><Relationship Id="rId7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1차 미팅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110076" y="563075"/>
            <a:ext cx="49986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ㅇㅇㅇㅇㅇ의 상황 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유통사로부터 데이터를 제공받지 못하고 있다.</a:t>
            </a:r>
            <a:endParaRPr/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독자판매 채널인 홈페이지 판매가 이뤄지고 있으나 미미하다.</a:t>
            </a:r>
            <a:endParaRPr/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브랜드에 대한 소비자의 혼란이 존재한다.</a:t>
            </a:r>
            <a:endParaRPr/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구매자와 사용자가 다르다.</a:t>
            </a:r>
            <a:endParaRPr/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페미니즘으로부터 공격당하고 있다.</a:t>
            </a:r>
            <a:endParaRPr/>
          </a:p>
          <a:p>
            <a:pPr indent="0" lvl="1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신규 상품인 썬 크림 런칭 예정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Shape 197"/>
          <p:cNvGrpSpPr/>
          <p:nvPr/>
        </p:nvGrpSpPr>
        <p:grpSpPr>
          <a:xfrm>
            <a:off x="4783666" y="534989"/>
            <a:ext cx="5013438" cy="3761030"/>
            <a:chOff x="4783666" y="534989"/>
            <a:chExt cx="5013438" cy="3761030"/>
          </a:xfrm>
        </p:grpSpPr>
        <p:sp>
          <p:nvSpPr>
            <p:cNvPr id="198" name="Shape 198"/>
            <p:cNvSpPr txBox="1"/>
            <p:nvPr/>
          </p:nvSpPr>
          <p:spPr>
            <a:xfrm>
              <a:off x="4783666" y="534989"/>
              <a:ext cx="4521200" cy="3761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 ㅇㅇㅇㅇㅇ의 Needs ]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타겟의 명확한 설정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썬크림의 가격대 결정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신제품 개발을 위한 개발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객관적인 피드백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독자 판매 매출 증대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글로벌 시장의 진출 확대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45720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거래처 다양화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7523921" y="1390754"/>
              <a:ext cx="298174" cy="1173541"/>
            </a:xfrm>
            <a:prstGeom prst="rightBrace">
              <a:avLst>
                <a:gd fmla="val 14912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7856703" y="1654350"/>
              <a:ext cx="1940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DATA에 의한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근거 확보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7523921" y="2913355"/>
              <a:ext cx="298174" cy="962906"/>
            </a:xfrm>
            <a:prstGeom prst="rightBrace">
              <a:avLst>
                <a:gd fmla="val 14912" name="adj1"/>
                <a:gd fmla="val 5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7856704" y="3071650"/>
              <a:ext cx="1940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DATA에 의한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판로 개척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470400" y="1997319"/>
            <a:ext cx="9652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0" y="5413897"/>
            <a:ext cx="9906000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기존의 학습, 경험, 직감, 조언에 기반한 결정에서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분석에 의한 근거를 기회 마련</a:t>
            </a:r>
            <a:endParaRPr sz="2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487018" y="579161"/>
            <a:ext cx="39844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진행 순서 및 기간</a:t>
            </a:r>
            <a:endParaRPr/>
          </a:p>
        </p:txBody>
      </p:sp>
      <p:grpSp>
        <p:nvGrpSpPr>
          <p:cNvPr id="211" name="Shape 211"/>
          <p:cNvGrpSpPr/>
          <p:nvPr/>
        </p:nvGrpSpPr>
        <p:grpSpPr>
          <a:xfrm>
            <a:off x="175347" y="1302026"/>
            <a:ext cx="2811118" cy="2985349"/>
            <a:chOff x="583867" y="1630018"/>
            <a:chExt cx="2811118" cy="2985349"/>
          </a:xfrm>
        </p:grpSpPr>
        <p:sp>
          <p:nvSpPr>
            <p:cNvPr id="212" name="Shape 212"/>
            <p:cNvSpPr txBox="1"/>
            <p:nvPr/>
          </p:nvSpPr>
          <p:spPr>
            <a:xfrm>
              <a:off x="583867" y="1630018"/>
              <a:ext cx="2811118" cy="1052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산업 기초 분석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90745" y="2842667"/>
              <a:ext cx="2670600" cy="17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빅데이터 분석의 과정 소개.</a:t>
              </a:r>
              <a:endParaRPr/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산업의 기초적인 사실을 데이터 분석에 근거해 제시.</a:t>
              </a:r>
              <a:endParaRPr/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수집, 분석 과정을 일반인의 시각으로 ’친절한 설명’이 필요한 시점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3488475" y="1302026"/>
            <a:ext cx="3042300" cy="3545449"/>
            <a:chOff x="3576214" y="1630018"/>
            <a:chExt cx="3042300" cy="3545449"/>
          </a:xfrm>
        </p:grpSpPr>
        <p:sp>
          <p:nvSpPr>
            <p:cNvPr id="215" name="Shape 215"/>
            <p:cNvSpPr txBox="1"/>
            <p:nvPr/>
          </p:nvSpPr>
          <p:spPr>
            <a:xfrm>
              <a:off x="3635180" y="1630018"/>
              <a:ext cx="2811118" cy="1052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요구 사항 분석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576214" y="2842667"/>
              <a:ext cx="3042300" cy="23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산업 기초분석에서 학습한 지식을 토대로 기업이 요구한 데이터를 수집하고 분석하는 단계.</a:t>
              </a:r>
              <a:endParaRPr/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새로운 아이디어의 타당성 검토 및 현실화.</a:t>
              </a:r>
              <a:endParaRPr/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수집과 분석, 그리고 검증이 반복되는 시점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Shape 217"/>
          <p:cNvGrpSpPr/>
          <p:nvPr/>
        </p:nvGrpSpPr>
        <p:grpSpPr>
          <a:xfrm>
            <a:off x="6924017" y="1302026"/>
            <a:ext cx="2811118" cy="3265549"/>
            <a:chOff x="6915093" y="1630018"/>
            <a:chExt cx="2811118" cy="3265549"/>
          </a:xfrm>
        </p:grpSpPr>
        <p:sp>
          <p:nvSpPr>
            <p:cNvPr id="218" name="Shape 218"/>
            <p:cNvSpPr txBox="1"/>
            <p:nvPr/>
          </p:nvSpPr>
          <p:spPr>
            <a:xfrm>
              <a:off x="6915093" y="1630018"/>
              <a:ext cx="2811118" cy="1052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취합 및 평가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7140801" y="2842667"/>
              <a:ext cx="2480700" cy="20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그동안의 경험이 insight로 발전 시 그 내용을 심화.</a:t>
              </a:r>
              <a:endParaRPr/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취합 및 보고, 경영 적용 제안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포트폴리오 정리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마무리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Shape 220"/>
          <p:cNvSpPr/>
          <p:nvPr/>
        </p:nvSpPr>
        <p:spPr>
          <a:xfrm>
            <a:off x="758128" y="5453738"/>
            <a:ext cx="1201301" cy="349379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주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350804" y="5974470"/>
            <a:ext cx="8146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26(월)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762404" y="5974469"/>
            <a:ext cx="716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9(금)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685292" y="5974468"/>
            <a:ext cx="716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6(금)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8738029" y="5974468"/>
            <a:ext cx="8162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20(금)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473" y="2068090"/>
            <a:ext cx="463341" cy="219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869" y="2068090"/>
            <a:ext cx="463341" cy="21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7944852" y="5453738"/>
            <a:ext cx="1201301" cy="349379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주</a:t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899659" y="5453738"/>
            <a:ext cx="6144065" cy="349377"/>
          </a:xfrm>
          <a:prstGeom prst="roundRect">
            <a:avLst>
              <a:gd fmla="val 16667" name="adj"/>
            </a:avLst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주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분석 예시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97696" y="659750"/>
            <a:ext cx="510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수집 예_ 웹 크롤링</a:t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196468" y="1215483"/>
            <a:ext cx="3980986" cy="5018048"/>
          </a:xfrm>
          <a:prstGeom prst="roundRect">
            <a:avLst>
              <a:gd fmla="val 5743" name="adj"/>
            </a:avLst>
          </a:prstGeom>
          <a:solidFill>
            <a:schemeClr val="dk1">
              <a:alpha val="8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11" y="1315843"/>
            <a:ext cx="4340703" cy="491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4710461" y="2102921"/>
            <a:ext cx="4953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특정 게시판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페이지를 포함한 </a:t>
            </a:r>
            <a:r>
              <a:rPr lang="en-US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모든 게시글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내용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명사, 고유명사, 형용사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등으로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분리, 추출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하여 저장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99" y="1239062"/>
            <a:ext cx="5693802" cy="511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97698" y="659750"/>
            <a:ext cx="54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수집 예_ 웹 크롤링 결과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497697" y="659750"/>
            <a:ext cx="55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예_ 의사결정트리</a:t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950" y="2661326"/>
            <a:ext cx="63881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1758950" y="1706707"/>
            <a:ext cx="6388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테이블을 데이터로 다음 쿠폰 이벤트에 대한 타겟팅 설정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1758950" y="6103968"/>
            <a:ext cx="62532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 40개 행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2088519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고객 ID</a:t>
            </a:r>
            <a:endParaRPr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3013072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3746766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나이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4248726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직업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4936648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결혼</a:t>
            </a:r>
            <a:endParaRPr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690270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endParaRPr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6911396" y="2322772"/>
            <a:ext cx="1138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쿠폰 반응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4422246" y="208049"/>
            <a:ext cx="106150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[기혼]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67%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35세 초과?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4155344" y="1093698"/>
            <a:ext cx="15953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53%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남성?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367576" y="1979347"/>
            <a:ext cx="20922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[기혼][35세 미만][남성]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무직?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968594" y="3140459"/>
            <a:ext cx="159530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[남성][직장인]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25세 미만?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311814" y="1979347"/>
            <a:ext cx="20922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[기혼][35세 미만][여성]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37%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25세 미만?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4934564" y="3165980"/>
            <a:ext cx="159530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[여성][25세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무직?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6846105" y="3165980"/>
            <a:ext cx="159530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[여성][25세 초과]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무직?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4380134" y="4446593"/>
            <a:ext cx="20233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[여성][25세 미만][무직]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자동차 보유?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6361337" y="4446593"/>
            <a:ext cx="20233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[기혼][35세 미만]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[여성][25세 초과][무직]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자동차 보유?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Shape 276"/>
          <p:cNvCxnSpPr>
            <a:stCxn id="267" idx="3"/>
          </p:cNvCxnSpPr>
          <p:nvPr/>
        </p:nvCxnSpPr>
        <p:spPr>
          <a:xfrm>
            <a:off x="5483754" y="577381"/>
            <a:ext cx="3887100" cy="5450700"/>
          </a:xfrm>
          <a:prstGeom prst="bentConnector2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7" name="Shape 277"/>
          <p:cNvCxnSpPr>
            <a:stCxn id="268" idx="1"/>
            <a:endCxn id="269" idx="0"/>
          </p:cNvCxnSpPr>
          <p:nvPr/>
        </p:nvCxnSpPr>
        <p:spPr>
          <a:xfrm flipH="1">
            <a:off x="1413644" y="1463030"/>
            <a:ext cx="2741700" cy="516300"/>
          </a:xfrm>
          <a:prstGeom prst="bentConnector2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8" name="Shape 278"/>
          <p:cNvCxnSpPr>
            <a:stCxn id="268" idx="3"/>
            <a:endCxn id="271" idx="0"/>
          </p:cNvCxnSpPr>
          <p:nvPr/>
        </p:nvCxnSpPr>
        <p:spPr>
          <a:xfrm>
            <a:off x="5750653" y="1463030"/>
            <a:ext cx="607200" cy="516300"/>
          </a:xfrm>
          <a:prstGeom prst="bentConnector2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9" name="Shape 279"/>
          <p:cNvCxnSpPr>
            <a:stCxn id="269" idx="3"/>
            <a:endCxn id="270" idx="0"/>
          </p:cNvCxnSpPr>
          <p:nvPr/>
        </p:nvCxnSpPr>
        <p:spPr>
          <a:xfrm>
            <a:off x="2459815" y="2348679"/>
            <a:ext cx="306300" cy="791700"/>
          </a:xfrm>
          <a:prstGeom prst="bentConnector2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0" name="Shape 280"/>
          <p:cNvCxnSpPr>
            <a:stCxn id="270" idx="2"/>
            <a:endCxn id="281" idx="0"/>
          </p:cNvCxnSpPr>
          <p:nvPr/>
        </p:nvCxnSpPr>
        <p:spPr>
          <a:xfrm rot="5400000">
            <a:off x="1567448" y="4829266"/>
            <a:ext cx="1933500" cy="464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2" name="Shape 282"/>
          <p:cNvCxnSpPr>
            <a:stCxn id="270" idx="2"/>
            <a:endCxn id="283" idx="0"/>
          </p:cNvCxnSpPr>
          <p:nvPr/>
        </p:nvCxnSpPr>
        <p:spPr>
          <a:xfrm flipH="1" rot="-5400000">
            <a:off x="2009348" y="4851466"/>
            <a:ext cx="1933500" cy="419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4" name="Shape 284"/>
          <p:cNvCxnSpPr>
            <a:stCxn id="271" idx="1"/>
            <a:endCxn id="272" idx="0"/>
          </p:cNvCxnSpPr>
          <p:nvPr/>
        </p:nvCxnSpPr>
        <p:spPr>
          <a:xfrm>
            <a:off x="5311814" y="2348679"/>
            <a:ext cx="420300" cy="817200"/>
          </a:xfrm>
          <a:prstGeom prst="bentConnector4">
            <a:avLst>
              <a:gd fmla="val -54390" name="adj1"/>
              <a:gd fmla="val 72604" name="adj2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5" name="Shape 285"/>
          <p:cNvCxnSpPr>
            <a:stCxn id="271" idx="3"/>
            <a:endCxn id="273" idx="0"/>
          </p:cNvCxnSpPr>
          <p:nvPr/>
        </p:nvCxnSpPr>
        <p:spPr>
          <a:xfrm>
            <a:off x="7404053" y="2348679"/>
            <a:ext cx="239700" cy="817200"/>
          </a:xfrm>
          <a:prstGeom prst="bentConnector2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Shape 286"/>
          <p:cNvCxnSpPr>
            <a:stCxn id="269" idx="2"/>
            <a:endCxn id="287" idx="0"/>
          </p:cNvCxnSpPr>
          <p:nvPr/>
        </p:nvCxnSpPr>
        <p:spPr>
          <a:xfrm flipH="1" rot="-5400000">
            <a:off x="-238854" y="4370561"/>
            <a:ext cx="3310200" cy="5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" name="Shape 288"/>
          <p:cNvCxnSpPr>
            <a:stCxn id="272" idx="1"/>
            <a:endCxn id="289" idx="0"/>
          </p:cNvCxnSpPr>
          <p:nvPr/>
        </p:nvCxnSpPr>
        <p:spPr>
          <a:xfrm flipH="1">
            <a:off x="4069364" y="3643034"/>
            <a:ext cx="865200" cy="2385300"/>
          </a:xfrm>
          <a:prstGeom prst="bentConnector2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0" name="Shape 290"/>
          <p:cNvSpPr txBox="1"/>
          <p:nvPr/>
        </p:nvSpPr>
        <p:spPr>
          <a:xfrm>
            <a:off x="217247" y="201150"/>
            <a:ext cx="1115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왼쪽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오른쪽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초록글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빨간글</a:t>
            </a:r>
            <a:endParaRPr/>
          </a:p>
        </p:txBody>
      </p:sp>
      <p:cxnSp>
        <p:nvCxnSpPr>
          <p:cNvPr id="291" name="Shape 291"/>
          <p:cNvCxnSpPr>
            <a:stCxn id="274" idx="2"/>
            <a:endCxn id="292" idx="0"/>
          </p:cNvCxnSpPr>
          <p:nvPr/>
        </p:nvCxnSpPr>
        <p:spPr>
          <a:xfrm rot="5400000">
            <a:off x="4858539" y="5495050"/>
            <a:ext cx="627600" cy="438900"/>
          </a:xfrm>
          <a:prstGeom prst="bentConnector3">
            <a:avLst>
              <a:gd fmla="val 49991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3" name="Shape 293"/>
          <p:cNvCxnSpPr>
            <a:stCxn id="274" idx="2"/>
            <a:endCxn id="294" idx="0"/>
          </p:cNvCxnSpPr>
          <p:nvPr/>
        </p:nvCxnSpPr>
        <p:spPr>
          <a:xfrm flipH="1" rot="-5400000">
            <a:off x="5300439" y="5492050"/>
            <a:ext cx="627600" cy="444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5" name="Shape 295"/>
          <p:cNvCxnSpPr>
            <a:stCxn id="273" idx="3"/>
            <a:endCxn id="296" idx="0"/>
          </p:cNvCxnSpPr>
          <p:nvPr/>
        </p:nvCxnSpPr>
        <p:spPr>
          <a:xfrm>
            <a:off x="8441414" y="3643034"/>
            <a:ext cx="45900" cy="2385300"/>
          </a:xfrm>
          <a:prstGeom prst="bentConnector2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7" name="Shape 297"/>
          <p:cNvSpPr/>
          <p:nvPr/>
        </p:nvSpPr>
        <p:spPr>
          <a:xfrm>
            <a:off x="176298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059875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943452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2827029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3710606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594183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5477760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6361337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7244914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9012072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8128491" y="6028191"/>
            <a:ext cx="717631" cy="70827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Shape 301"/>
          <p:cNvCxnSpPr>
            <a:stCxn id="272" idx="2"/>
            <a:endCxn id="274" idx="0"/>
          </p:cNvCxnSpPr>
          <p:nvPr/>
        </p:nvCxnSpPr>
        <p:spPr>
          <a:xfrm rot="5400000">
            <a:off x="5398769" y="4113037"/>
            <a:ext cx="326400" cy="340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2" name="Shape 302"/>
          <p:cNvCxnSpPr>
            <a:stCxn id="273" idx="2"/>
            <a:endCxn id="275" idx="0"/>
          </p:cNvCxnSpPr>
          <p:nvPr/>
        </p:nvCxnSpPr>
        <p:spPr>
          <a:xfrm rot="5400000">
            <a:off x="7345109" y="4147837"/>
            <a:ext cx="326400" cy="2709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3" name="Shape 303"/>
          <p:cNvCxnSpPr>
            <a:stCxn id="275" idx="2"/>
            <a:endCxn id="298" idx="0"/>
          </p:cNvCxnSpPr>
          <p:nvPr/>
        </p:nvCxnSpPr>
        <p:spPr>
          <a:xfrm rot="5400000">
            <a:off x="6732793" y="5388100"/>
            <a:ext cx="627600" cy="652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4" name="Shape 304"/>
          <p:cNvCxnSpPr>
            <a:stCxn id="275" idx="2"/>
            <a:endCxn id="299" idx="0"/>
          </p:cNvCxnSpPr>
          <p:nvPr/>
        </p:nvCxnSpPr>
        <p:spPr>
          <a:xfrm flipH="1" rot="-5400000">
            <a:off x="7174543" y="5599150"/>
            <a:ext cx="627600" cy="230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5" name="Shape 305"/>
          <p:cNvSpPr txBox="1"/>
          <p:nvPr/>
        </p:nvSpPr>
        <p:spPr>
          <a:xfrm>
            <a:off x="217256" y="5714444"/>
            <a:ext cx="6527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[미혼]</a:t>
            </a:r>
            <a:endParaRPr sz="14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952966" y="201150"/>
            <a:ext cx="1874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반응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무반응</a:t>
            </a:r>
            <a:endParaRPr/>
          </a:p>
        </p:txBody>
      </p:sp>
      <p:cxnSp>
        <p:nvCxnSpPr>
          <p:cNvPr id="307" name="Shape 307"/>
          <p:cNvCxnSpPr>
            <a:stCxn id="267" idx="1"/>
            <a:endCxn id="268" idx="1"/>
          </p:cNvCxnSpPr>
          <p:nvPr/>
        </p:nvCxnSpPr>
        <p:spPr>
          <a:xfrm flipH="1">
            <a:off x="4155246" y="577381"/>
            <a:ext cx="267000" cy="885600"/>
          </a:xfrm>
          <a:prstGeom prst="bentConnector3">
            <a:avLst>
              <a:gd fmla="val 185581" name="adj1"/>
            </a:avLst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97694" y="659750"/>
            <a:ext cx="52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예_ 군집화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058" y="3317651"/>
            <a:ext cx="5803885" cy="2890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0" y="1303699"/>
            <a:ext cx="9905999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영어와 수학 점수만으로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[영•수 기초반] [영어 단과반] [수학 단과반] [영•수 고급반]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반 편성을 위해 군집화 모델을 적용하고자 한다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819219" y="29235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행번호</a:t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2926827" y="2923500"/>
            <a:ext cx="11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학생 ID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4060867" y="2923500"/>
            <a:ext cx="11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국어</a:t>
            </a: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129820" y="2923500"/>
            <a:ext cx="11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수학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6211647" y="2923500"/>
            <a:ext cx="9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영어</a:t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7247069" y="2923500"/>
            <a:ext cx="95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과학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497696" y="659750"/>
            <a:ext cx="47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예_ 군집화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497711" y="1303699"/>
            <a:ext cx="9408288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국어, 과학 점수 제거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분포도 확인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667" y="2196251"/>
            <a:ext cx="5866667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646" y="2196251"/>
            <a:ext cx="601425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497695" y="659750"/>
            <a:ext cx="50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예_ 군집화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497711" y="1303699"/>
            <a:ext cx="9408288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3. 그룹화_ K mens = 3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4. 그룹 별 색깔 지정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" y="1262270"/>
            <a:ext cx="990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과정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974035" y="2355573"/>
            <a:ext cx="840850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데이터분석에 문외한 기업을 위한 빅데이터 분석 소개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기업의 분석요청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분석 및 결과 도출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결과 설명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프로젝트 종료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497695" y="659750"/>
            <a:ext cx="49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예_ 군집화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497711" y="1303699"/>
            <a:ext cx="9408288" cy="461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5. 시각화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802" y="1303699"/>
            <a:ext cx="6220397" cy="52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1146220" y="3039414"/>
            <a:ext cx="4683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4195114" y="6408634"/>
            <a:ext cx="1319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수학점수</a:t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7824485" y="3713061"/>
            <a:ext cx="1667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[영•수 기초반]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7824485" y="4518921"/>
            <a:ext cx="1560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[수학 단과반]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7824485" y="4115991"/>
            <a:ext cx="1560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[영어 단과반]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7824485" y="3280322"/>
            <a:ext cx="1596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[영•수 고급반]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497693" y="659750"/>
            <a:ext cx="60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#1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45" y="1209597"/>
            <a:ext cx="91821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497696" y="659750"/>
            <a:ext cx="50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#2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11" y="1121421"/>
            <a:ext cx="9080500" cy="55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497695" y="659750"/>
            <a:ext cx="53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#3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422" y="1287538"/>
            <a:ext cx="4653156" cy="469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497695" y="659750"/>
            <a:ext cx="54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#4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350" y="1121421"/>
            <a:ext cx="91313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497695" y="659750"/>
            <a:ext cx="52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#5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000" y="1293158"/>
            <a:ext cx="6722001" cy="465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497694" y="659750"/>
            <a:ext cx="551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그밖의 데이터의 시각화 #6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866" y="1121421"/>
            <a:ext cx="7558269" cy="514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/>
        </p:nvSpPr>
        <p:spPr>
          <a:xfrm>
            <a:off x="0" y="222436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 론</a:t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27091" y="4109579"/>
            <a:ext cx="639006" cy="2390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Shape 392"/>
          <p:cNvGrpSpPr/>
          <p:nvPr/>
        </p:nvGrpSpPr>
        <p:grpSpPr>
          <a:xfrm>
            <a:off x="245961" y="833139"/>
            <a:ext cx="9514095" cy="4003905"/>
            <a:chOff x="169878" y="833139"/>
            <a:chExt cx="9514095" cy="4003905"/>
          </a:xfrm>
        </p:grpSpPr>
        <p:grpSp>
          <p:nvGrpSpPr>
            <p:cNvPr id="393" name="Shape 393"/>
            <p:cNvGrpSpPr/>
            <p:nvPr/>
          </p:nvGrpSpPr>
          <p:grpSpPr>
            <a:xfrm>
              <a:off x="169878" y="833139"/>
              <a:ext cx="2825298" cy="4003905"/>
              <a:chOff x="169878" y="833139"/>
              <a:chExt cx="2825298" cy="4003905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269371" y="833139"/>
                <a:ext cx="2725805" cy="4003905"/>
              </a:xfrm>
              <a:prstGeom prst="roundRect">
                <a:avLst>
                  <a:gd fmla="val 9127" name="adj"/>
                </a:avLst>
              </a:prstGeom>
              <a:noFill/>
              <a:ln cap="flat" cmpd="sng" w="38100">
                <a:solidFill>
                  <a:srgbClr val="7F7F7F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Shape 395"/>
              <p:cNvSpPr txBox="1"/>
              <p:nvPr/>
            </p:nvSpPr>
            <p:spPr>
              <a:xfrm>
                <a:off x="169878" y="981418"/>
                <a:ext cx="17821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준비</a:t>
                </a:r>
                <a:endParaRPr/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424755" y="1961373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텍스트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마이닝</a:t>
                </a:r>
                <a:endParaRPr/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424755" y="2839917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양적 자료</a:t>
                </a:r>
                <a:endParaRPr/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424755" y="3718460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질적 자료</a:t>
                </a:r>
                <a:endParaRPr/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1733163" y="1961373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불필요값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제거</a:t>
                </a:r>
                <a:endParaRPr/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1733163" y="2839917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이상치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 제거</a:t>
                </a:r>
                <a:endParaRPr/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1733163" y="3718460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결측치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제거</a:t>
                </a:r>
                <a:endParaRPr/>
              </a:p>
            </p:txBody>
          </p:sp>
          <p:sp>
            <p:nvSpPr>
              <p:cNvPr id="402" name="Shape 402"/>
              <p:cNvSpPr txBox="1"/>
              <p:nvPr/>
            </p:nvSpPr>
            <p:spPr>
              <a:xfrm>
                <a:off x="424755" y="1495969"/>
                <a:ext cx="10869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수집</a:t>
                </a:r>
                <a:endParaRPr/>
              </a:p>
            </p:txBody>
          </p:sp>
          <p:sp>
            <p:nvSpPr>
              <p:cNvPr id="403" name="Shape 403"/>
              <p:cNvSpPr txBox="1"/>
              <p:nvPr/>
            </p:nvSpPr>
            <p:spPr>
              <a:xfrm>
                <a:off x="1733163" y="1495969"/>
                <a:ext cx="10869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정제</a:t>
                </a:r>
                <a:endParaRPr/>
              </a:p>
            </p:txBody>
          </p:sp>
        </p:grpSp>
        <p:grpSp>
          <p:nvGrpSpPr>
            <p:cNvPr id="404" name="Shape 404"/>
            <p:cNvGrpSpPr/>
            <p:nvPr/>
          </p:nvGrpSpPr>
          <p:grpSpPr>
            <a:xfrm>
              <a:off x="3108290" y="833140"/>
              <a:ext cx="4558270" cy="4003904"/>
              <a:chOff x="3068823" y="833140"/>
              <a:chExt cx="4558270" cy="4003904"/>
            </a:xfrm>
          </p:grpSpPr>
          <p:sp>
            <p:nvSpPr>
              <p:cNvPr id="405" name="Shape 405"/>
              <p:cNvSpPr/>
              <p:nvPr/>
            </p:nvSpPr>
            <p:spPr>
              <a:xfrm>
                <a:off x="3115898" y="833140"/>
                <a:ext cx="4511195" cy="4003904"/>
              </a:xfrm>
              <a:prstGeom prst="roundRect">
                <a:avLst>
                  <a:gd fmla="val 9127" name="adj"/>
                </a:avLst>
              </a:prstGeom>
              <a:noFill/>
              <a:ln cap="flat" cmpd="sng" w="38100">
                <a:solidFill>
                  <a:srgbClr val="7F7F7F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Shape 406"/>
              <p:cNvSpPr txBox="1"/>
              <p:nvPr/>
            </p:nvSpPr>
            <p:spPr>
              <a:xfrm>
                <a:off x="3068823" y="981418"/>
                <a:ext cx="17821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분석</a:t>
                </a:r>
                <a:endParaRPr/>
              </a:p>
            </p:txBody>
          </p:sp>
          <p:sp>
            <p:nvSpPr>
              <p:cNvPr id="407" name="Shape 407"/>
              <p:cNvSpPr txBox="1"/>
              <p:nvPr/>
            </p:nvSpPr>
            <p:spPr>
              <a:xfrm>
                <a:off x="3333685" y="1495969"/>
                <a:ext cx="10869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조회</a:t>
                </a:r>
                <a:endParaRPr/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4646831" y="1495969"/>
                <a:ext cx="268744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머신러닝</a:t>
                </a:r>
                <a:endParaRPr/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3198075" y="1961375"/>
                <a:ext cx="1331100" cy="70920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원하는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행/열 조회</a:t>
                </a:r>
                <a:endParaRPr/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3198025" y="2839925"/>
                <a:ext cx="1331100" cy="70920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필요 계산후 조회</a:t>
                </a:r>
                <a:endParaRPr/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3198075" y="3718450"/>
                <a:ext cx="1331100" cy="70920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테이블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결합</a:t>
                </a:r>
                <a:endParaRPr/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4646825" y="1961375"/>
                <a:ext cx="1116000" cy="70920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기존 데이터 정제</a:t>
                </a:r>
                <a:endParaRPr/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4646831" y="2839917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기존 데이터 학습</a:t>
                </a:r>
                <a:endParaRPr/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4646831" y="3718460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미래 상황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예측</a:t>
                </a:r>
                <a:endParaRPr/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5851303" y="2146854"/>
                <a:ext cx="322404" cy="2080591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6247353" y="1961373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회귀분석</a:t>
                </a:r>
                <a:endParaRPr/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6247353" y="2839917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군집화</a:t>
                </a:r>
                <a:endParaRPr/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6247353" y="3712705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의사 결정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트리</a:t>
                </a:r>
                <a:endParaRPr/>
              </a:p>
            </p:txBody>
          </p:sp>
        </p:grpSp>
        <p:grpSp>
          <p:nvGrpSpPr>
            <p:cNvPr id="419" name="Shape 419"/>
            <p:cNvGrpSpPr/>
            <p:nvPr/>
          </p:nvGrpSpPr>
          <p:grpSpPr>
            <a:xfrm>
              <a:off x="7779673" y="833140"/>
              <a:ext cx="1904300" cy="4003904"/>
              <a:chOff x="7853320" y="833140"/>
              <a:chExt cx="1904300" cy="4003904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7853320" y="833140"/>
                <a:ext cx="1801043" cy="4003904"/>
              </a:xfrm>
              <a:prstGeom prst="roundRect">
                <a:avLst>
                  <a:gd fmla="val 9127" name="adj"/>
                </a:avLst>
              </a:prstGeom>
              <a:noFill/>
              <a:ln cap="flat" cmpd="sng" w="38100">
                <a:solidFill>
                  <a:srgbClr val="7F7F7F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Shape 421"/>
              <p:cNvSpPr txBox="1"/>
              <p:nvPr/>
            </p:nvSpPr>
            <p:spPr>
              <a:xfrm>
                <a:off x="7975421" y="981418"/>
                <a:ext cx="178219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시각화</a:t>
                </a:r>
                <a:endParaRPr/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221511" y="1913607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기본 차트</a:t>
                </a:r>
                <a:endParaRPr/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8221511" y="2757168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Map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 차트</a:t>
                </a:r>
                <a:endParaRPr/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8221511" y="3643638"/>
                <a:ext cx="1086919" cy="709311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>
                <a:noFill/>
              </a:ln>
              <a:effectLst>
                <a:outerShdw blurRad="50800" rotWithShape="0" algn="l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특수</a:t>
                </a:r>
                <a:endParaRPr sz="16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차트</a:t>
                </a:r>
                <a:endParaRPr/>
              </a:p>
            </p:txBody>
          </p:sp>
          <p:sp>
            <p:nvSpPr>
              <p:cNvPr id="425" name="Shape 425"/>
              <p:cNvSpPr txBox="1"/>
              <p:nvPr/>
            </p:nvSpPr>
            <p:spPr>
              <a:xfrm>
                <a:off x="8221511" y="1495969"/>
                <a:ext cx="10869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보고서</a:t>
                </a:r>
                <a:endParaRPr/>
              </a:p>
            </p:txBody>
          </p:sp>
        </p:grpSp>
      </p:grpSp>
      <p:sp>
        <p:nvSpPr>
          <p:cNvPr id="426" name="Shape 426"/>
          <p:cNvSpPr/>
          <p:nvPr/>
        </p:nvSpPr>
        <p:spPr>
          <a:xfrm>
            <a:off x="345454" y="5686008"/>
            <a:ext cx="9311345" cy="845126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데이터가 크면 클수록 빛을 발하는 빅데이터 분석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/>
        </p:nvSpPr>
        <p:spPr>
          <a:xfrm>
            <a:off x="497694" y="659750"/>
            <a:ext cx="7888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 주요 키워드 바차트</a:t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490753"/>
            <a:ext cx="5638800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/>
        </p:nvSpPr>
        <p:spPr>
          <a:xfrm>
            <a:off x="497694" y="659750"/>
            <a:ext cx="804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 주요 키워드 워드클라우드 시각화</a:t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827" y="1490753"/>
            <a:ext cx="8250347" cy="407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401426" y="3186008"/>
            <a:ext cx="3225113" cy="3424856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산학 협력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활동 소개서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401426" y="3757885"/>
            <a:ext cx="32251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ㅇㅇㅇㅇㅇ</a:t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아이티윌 빅데이터반</a:t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6401426" y="6210296"/>
            <a:ext cx="32251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18. 03. 04(월)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05" y="1315105"/>
            <a:ext cx="8553590" cy="422779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497694" y="659750"/>
            <a:ext cx="7888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 게시글 전체 워드클라우드 시각화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6" y="1490753"/>
            <a:ext cx="7335948" cy="4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497696" y="659750"/>
            <a:ext cx="720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 주요 키워드 테이블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97694" y="659750"/>
            <a:ext cx="820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 주요 키워드 바차트</a:t>
            </a:r>
            <a:endParaRPr/>
          </a:p>
        </p:txBody>
      </p:sp>
      <p:pic>
        <p:nvPicPr>
          <p:cNvPr id="456" name="Shape 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490753"/>
            <a:ext cx="5638800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497694" y="659750"/>
            <a:ext cx="793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 주요 키워드 워드클라우드 시각화</a:t>
            </a:r>
            <a:endParaRPr/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464" y="1792100"/>
            <a:ext cx="8260860" cy="4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001" y="1629000"/>
            <a:ext cx="7679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497694" y="659750"/>
            <a:ext cx="812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조사#2 글로우픽 연령 별 텍스트마이닝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 게시글 전체 워드클라우드 시각화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14144" r="22197" t="13321"/>
          <a:stretch/>
        </p:blipFill>
        <p:spPr>
          <a:xfrm>
            <a:off x="121025" y="2321523"/>
            <a:ext cx="4058371" cy="27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 b="0" l="0" r="4257" t="0"/>
          <a:stretch/>
        </p:blipFill>
        <p:spPr>
          <a:xfrm>
            <a:off x="4200416" y="2434457"/>
            <a:ext cx="5347999" cy="261836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497692" y="659750"/>
            <a:ext cx="71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20대, 30대 워드클라우드 비교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121025" y="1859858"/>
            <a:ext cx="40793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[ 20대 워드클라우드 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4648207" y="1859858"/>
            <a:ext cx="5055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[ 30대 워드클라우드 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093" y="1490753"/>
            <a:ext cx="5629815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497698" y="659750"/>
            <a:ext cx="79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조사#3 레딧 아시안 뷰티 마스크팩 게시판 마이닝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872" y="1490753"/>
            <a:ext cx="6386257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497696" y="659750"/>
            <a:ext cx="84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조사#3 레딧 아시안 뷰티 썬크림 게시판 마이닝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2차 미팅_ 최종 보고서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6353735" y="3186953"/>
            <a:ext cx="3220571" cy="3476065"/>
          </a:xfrm>
          <a:prstGeom prst="roundRect">
            <a:avLst>
              <a:gd fmla="val 3515" name="adj"/>
            </a:avLst>
          </a:prstGeom>
          <a:solidFill>
            <a:srgbClr val="0C0C0C">
              <a:alpha val="6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ㅇㅇㅇㅇㅇ</a:t>
            </a:r>
            <a:endParaRPr sz="2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아이티윌 빅데이터반</a:t>
            </a:r>
            <a:endParaRPr sz="2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타지마 가격 결정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 보고서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2860590"/>
            <a:ext cx="9906000" cy="1136821"/>
          </a:xfrm>
          <a:prstGeom prst="roundRect">
            <a:avLst>
              <a:gd fmla="val 7472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학원•인원•빅데이터 분석 소개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0" y="528028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순서 및 목표</a:t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682253" y="1341344"/>
            <a:ext cx="2405107" cy="2881904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682253" y="1341343"/>
            <a:ext cx="2405107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경쟁사 시제품 </a:t>
            </a:r>
            <a:endParaRPr sz="1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693896" y="1341344"/>
            <a:ext cx="2405107" cy="2881904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93896" y="1341343"/>
            <a:ext cx="2405107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전제 설정 </a:t>
            </a:r>
            <a:endParaRPr sz="11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6806997" y="1341344"/>
            <a:ext cx="2405107" cy="2881904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6806997" y="1341343"/>
            <a:ext cx="2405107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ㅇㅇㅇ위치 파악</a:t>
            </a:r>
            <a:endParaRPr sz="11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ë¤ì´ë²ë¸ë¡ê·¸ì ëí ì´ë¯¸ì§ ê²ìê²°ê³¼"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2380" y="3495726"/>
            <a:ext cx="612614" cy="612614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íí´ì ëí ì´ë¯¸ì§ ê²ìê²°ê³¼" id="512" name="Shape 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0883" y="3489257"/>
            <a:ext cx="612614" cy="612614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ê¸ë¡ì°í½ì ëí ì´ë¯¸ì§ ê²ìê²°ê³¼" id="513" name="Shape 5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9386" y="3482008"/>
            <a:ext cx="612614" cy="612614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514" name="Shape 514"/>
          <p:cNvSpPr/>
          <p:nvPr/>
        </p:nvSpPr>
        <p:spPr>
          <a:xfrm>
            <a:off x="680140" y="2153025"/>
            <a:ext cx="2396034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가격설정</a:t>
            </a:r>
            <a:endParaRPr sz="1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제품의 정량적 스펙 </a:t>
            </a:r>
            <a:endParaRPr sz="1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소비자의 만족도</a:t>
            </a:r>
            <a:endParaRPr sz="1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5819" y="2153659"/>
            <a:ext cx="289618" cy="166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2369" y="2153659"/>
            <a:ext cx="289618" cy="166911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6806997" y="2644824"/>
            <a:ext cx="2405107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머신러닝을 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통한 가격 확인</a:t>
            </a:r>
            <a:endParaRPr sz="20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693896" y="5202440"/>
            <a:ext cx="8518208" cy="785925"/>
          </a:xfrm>
          <a:prstGeom prst="roundRect">
            <a:avLst>
              <a:gd fmla="val 582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ㅇㅇㅇ선크림의 가격 결정</a:t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631466" y="2725078"/>
            <a:ext cx="565237" cy="402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2998" y="2173538"/>
            <a:ext cx="1413038" cy="911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Shape 521"/>
          <p:cNvCxnSpPr>
            <a:stCxn id="511" idx="0"/>
          </p:cNvCxnSpPr>
          <p:nvPr/>
        </p:nvCxnSpPr>
        <p:spPr>
          <a:xfrm rot="-5400000">
            <a:off x="4363337" y="2966076"/>
            <a:ext cx="285000" cy="774300"/>
          </a:xfrm>
          <a:prstGeom prst="curvedConnector2">
            <a:avLst/>
          </a:prstGeom>
          <a:noFill/>
          <a:ln cap="flat" cmpd="sng" w="2857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Shape 522"/>
          <p:cNvCxnSpPr>
            <a:stCxn id="512" idx="0"/>
            <a:endCxn id="520" idx="2"/>
          </p:cNvCxnSpPr>
          <p:nvPr/>
        </p:nvCxnSpPr>
        <p:spPr>
          <a:xfrm rot="-5400000">
            <a:off x="4686340" y="3286007"/>
            <a:ext cx="404100" cy="24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Shape 523"/>
          <p:cNvCxnSpPr>
            <a:stCxn id="513" idx="0"/>
          </p:cNvCxnSpPr>
          <p:nvPr/>
        </p:nvCxnSpPr>
        <p:spPr>
          <a:xfrm flipH="1" rot="5400000">
            <a:off x="5124393" y="2950708"/>
            <a:ext cx="278400" cy="784200"/>
          </a:xfrm>
          <a:prstGeom prst="curvedConnector2">
            <a:avLst/>
          </a:prstGeom>
          <a:noFill/>
          <a:ln cap="flat" cmpd="sng" w="2857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 데이터</a:t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766808" y="1314452"/>
            <a:ext cx="2541494" cy="3301253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766808" y="1314452"/>
            <a:ext cx="2541494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웹크롤링 데이터</a:t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943077" y="2216739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제품명</a:t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101120" y="2216739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브랜드</a:t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943077" y="2697427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용량</a:t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2101120" y="2697427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판매가</a:t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943077" y="317811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판매처 수</a:t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2101120" y="317811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SPF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943077" y="3658803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2101120" y="3658803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피부타입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1514885" y="4139490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용기타입</a:t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3669129" y="1314452"/>
            <a:ext cx="2541494" cy="3301253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669129" y="1314452"/>
            <a:ext cx="2541494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자체 조사 데이터 #1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1 ~ 5 점수 부여</a:t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3854195" y="2216739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백탁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854195" y="2697542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톤 보정</a:t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5012238" y="2222114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미백</a:t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5012238" y="270112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보습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5012238" y="3180136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끈적임</a:t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3854195" y="317834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유분기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5012238" y="3659148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유무기자차</a:t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3854195" y="3659148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잔여감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439142" y="4139951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저자극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6597699" y="1314452"/>
            <a:ext cx="2541494" cy="3301253"/>
          </a:xfrm>
          <a:prstGeom prst="roundRect">
            <a:avLst>
              <a:gd fmla="val 5820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597699" y="1314452"/>
            <a:ext cx="2541494" cy="712694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자체 조사 데이터 #2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유 / 무 판단</a:t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6823106" y="2222114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자체케릭터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7981149" y="2206770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안티에이징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6823106" y="2693224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한글패키지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7981149" y="270112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베이스겸용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7397964" y="3178115"/>
            <a:ext cx="1045340" cy="369332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워터프루프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766808" y="5310711"/>
            <a:ext cx="8372385" cy="71269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1,231개 제품, 23개 항목 데이터 수집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571" y="861948"/>
            <a:ext cx="8074957" cy="5491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7624" y="4814282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66" name="Shape 5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5531" y="4149771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67" name="Shape 5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519" y="3464054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68" name="Shape 5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9033" y="2816131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5122" y="2148664"/>
            <a:ext cx="581024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1166595" y="1874531"/>
            <a:ext cx="5148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백탁</a:t>
            </a:r>
            <a:endParaRPr sz="14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1008211" y="1204917"/>
            <a:ext cx="6799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끈적임</a:t>
            </a:r>
            <a:endParaRPr/>
          </a:p>
        </p:txBody>
      </p:sp>
      <p:pic>
        <p:nvPicPr>
          <p:cNvPr descr="ì²´í¬ì ëí ì´ë¯¸ì§ ê²ìê²°ê³¼"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9033" y="1472967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573" name="Shape 5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1769" y="794776"/>
            <a:ext cx="581024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0" y="400283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시장 트랜드에 충실한 ㅇㅇㅇ #1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시장 트랜드에 충실한 ㅇㅇㅇ #2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ì²´í¬ì ëí ì´ë¯¸ì§ ê²ìê²°ê³¼" id="581" name="Shape 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132" y="1171460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2987" y="3794951"/>
            <a:ext cx="3180978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832" y="3794951"/>
            <a:ext cx="3180978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7056" y="1239407"/>
            <a:ext cx="3852841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4565" y="1239407"/>
            <a:ext cx="3180978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2502427" y="6118757"/>
            <a:ext cx="1242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워터프루프</a:t>
            </a:r>
            <a:endParaRPr/>
          </a:p>
        </p:txBody>
      </p:sp>
      <p:sp>
        <p:nvSpPr>
          <p:cNvPr id="587" name="Shape 587"/>
          <p:cNvSpPr txBox="1"/>
          <p:nvPr/>
        </p:nvSpPr>
        <p:spPr>
          <a:xfrm>
            <a:off x="6473766" y="6122334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SPF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6587069" y="3526992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미백</a:t>
            </a: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3116311" y="4242762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11.9%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 txBox="1"/>
          <p:nvPr/>
        </p:nvSpPr>
        <p:spPr>
          <a:xfrm>
            <a:off x="2750198" y="5251247"/>
            <a:ext cx="7665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88.1%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3115227" y="2720457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+++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57.3%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5871972" y="5011267"/>
            <a:ext cx="5870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30-39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16.8%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6010716" y="4403109"/>
            <a:ext cx="5870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40-49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13.3%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6396505" y="4049159"/>
            <a:ext cx="4860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5.6%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3624842" y="1244773"/>
            <a:ext cx="7665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++++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14.7%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2381722" y="2028794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23.8%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2299168" y="1366495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4.2%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6069537" y="2252985"/>
            <a:ext cx="7665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64.3%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6912071" y="1888174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35.7%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6811649" y="5063770"/>
            <a:ext cx="7665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63.6%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ì²´í¬ì ëí ì´ë¯¸ì§ ê²ìê²°ê³¼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109" y="3830022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7684" y="3953497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603" name="Shape 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5429" y="1428639"/>
            <a:ext cx="581024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2911643" y="3526992"/>
            <a:ext cx="479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556" y="1334785"/>
            <a:ext cx="3180978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/>
        </p:nvSpPr>
        <p:spPr>
          <a:xfrm>
            <a:off x="585625" y="1541396"/>
            <a:ext cx="13227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한글 패키지</a:t>
            </a:r>
            <a:endParaRPr/>
          </a:p>
        </p:txBody>
      </p:sp>
      <p:sp>
        <p:nvSpPr>
          <p:cNvPr id="612" name="Shape 612"/>
          <p:cNvSpPr txBox="1"/>
          <p:nvPr/>
        </p:nvSpPr>
        <p:spPr>
          <a:xfrm>
            <a:off x="2992264" y="2409057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97.9%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2442346" y="1230478"/>
            <a:ext cx="6511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2.1%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ì²´í¬ì ëí ì´ë¯¸ì§ ê²ìê²°ê³¼" id="614" name="Shape 6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25" y="1172088"/>
            <a:ext cx="581024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ㅇㅇㅇ의 희소성</a:t>
            </a:r>
            <a:endParaRPr/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8181" y="3926527"/>
            <a:ext cx="3180978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8181" y="1333911"/>
            <a:ext cx="3180978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556" y="3926527"/>
            <a:ext cx="3180978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4723516" y="3955171"/>
            <a:ext cx="13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자체 케릭터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 txBox="1"/>
          <p:nvPr/>
        </p:nvSpPr>
        <p:spPr>
          <a:xfrm>
            <a:off x="4507750" y="1357943"/>
            <a:ext cx="11112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용기 타입</a:t>
            </a: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518429" y="4061025"/>
            <a:ext cx="17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안티에이징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6533959" y="4786798"/>
            <a:ext cx="500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6634624" y="2468732"/>
            <a:ext cx="540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튜브형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90.2%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6938994" y="1196065"/>
            <a:ext cx="540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팩트형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1.4%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5311924" y="1011475"/>
            <a:ext cx="1322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펌프형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7.7%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041807" y="4245679"/>
            <a:ext cx="7665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19.6%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 txBox="1"/>
          <p:nvPr/>
        </p:nvSpPr>
        <p:spPr>
          <a:xfrm>
            <a:off x="3005571" y="5168915"/>
            <a:ext cx="5325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80.4%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ì²´í¬ì ëí ì´ë¯¸ì§ ê²ìê²°ê³¼" id="628" name="Shape 6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1295" y="3955167"/>
            <a:ext cx="581024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ì²´í¬ì ëí ì´ë¯¸ì§ ê²ìê²°ê³¼" id="629" name="Shape 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962" y="1252097"/>
            <a:ext cx="581024" cy="5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 결정 과정 #1_ 분석 결과</a:t>
            </a:r>
            <a:endParaRPr/>
          </a:p>
        </p:txBody>
      </p:sp>
      <p:grpSp>
        <p:nvGrpSpPr>
          <p:cNvPr id="635" name="Shape 635"/>
          <p:cNvGrpSpPr/>
          <p:nvPr/>
        </p:nvGrpSpPr>
        <p:grpSpPr>
          <a:xfrm>
            <a:off x="528194" y="1556150"/>
            <a:ext cx="8849598" cy="3806550"/>
            <a:chOff x="513927" y="1556150"/>
            <a:chExt cx="8849598" cy="3806550"/>
          </a:xfrm>
        </p:grpSpPr>
        <p:sp>
          <p:nvSpPr>
            <p:cNvPr id="636" name="Shape 636"/>
            <p:cNvSpPr txBox="1"/>
            <p:nvPr/>
          </p:nvSpPr>
          <p:spPr>
            <a:xfrm>
              <a:off x="4167058" y="1556161"/>
              <a:ext cx="9589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KNN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6769083" y="1556150"/>
              <a:ext cx="241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나이브베이즈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513942" y="2068780"/>
              <a:ext cx="1616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정가</a:t>
              </a:r>
              <a:endParaRPr/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3165182" y="3453290"/>
              <a:ext cx="29626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25,000 ~ 27,999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 txBox="1"/>
            <p:nvPr/>
          </p:nvSpPr>
          <p:spPr>
            <a:xfrm>
              <a:off x="513942" y="2761458"/>
              <a:ext cx="22108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정가 중간 값 </a:t>
              </a:r>
              <a:endParaRPr/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513930" y="3454125"/>
              <a:ext cx="1616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판매가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 txBox="1"/>
            <p:nvPr/>
          </p:nvSpPr>
          <p:spPr>
            <a:xfrm>
              <a:off x="513931" y="4146825"/>
              <a:ext cx="300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판매가 중간 값</a:t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3165182" y="4146815"/>
              <a:ext cx="13195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27,500</a:t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3165182" y="2066242"/>
              <a:ext cx="29626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30,000 ~ 39,999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3165182" y="2759766"/>
              <a:ext cx="12859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35,000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6400854" y="2073337"/>
              <a:ext cx="29626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39,500 ~ 46,100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6370741" y="2764496"/>
              <a:ext cx="12859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42,800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6370741" y="3455655"/>
              <a:ext cx="29626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26,300 ~ 29,200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370741" y="4146815"/>
              <a:ext cx="13195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27,750</a:t>
              </a:r>
              <a:endParaRPr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 txBox="1"/>
            <p:nvPr/>
          </p:nvSpPr>
          <p:spPr>
            <a:xfrm>
              <a:off x="513927" y="4839500"/>
              <a:ext cx="1989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신뢰도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 txBox="1"/>
            <p:nvPr/>
          </p:nvSpPr>
          <p:spPr>
            <a:xfrm>
              <a:off x="6370723" y="4839500"/>
              <a:ext cx="1989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88%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3165184" y="4839500"/>
              <a:ext cx="1836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70%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0" y="400282"/>
            <a:ext cx="990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 결정 과정#2_ EVE Model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/>
          <p:nvPr/>
        </p:nvCxnSpPr>
        <p:spPr>
          <a:xfrm>
            <a:off x="4953000" y="1317823"/>
            <a:ext cx="0" cy="3236924"/>
          </a:xfrm>
          <a:prstGeom prst="straightConnector1">
            <a:avLst/>
          </a:prstGeom>
          <a:noFill/>
          <a:ln cap="flat" cmpd="sng" w="2857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0" name="Shape 660"/>
          <p:cNvSpPr txBox="1"/>
          <p:nvPr/>
        </p:nvSpPr>
        <p:spPr>
          <a:xfrm>
            <a:off x="0" y="1645629"/>
            <a:ext cx="4953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 </a:t>
            </a:r>
            <a:r>
              <a:rPr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인상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근거</a:t>
            </a:r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4953000" y="1645629"/>
            <a:ext cx="4953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 </a:t>
            </a: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인하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근거</a:t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2700" y="2710052"/>
            <a:ext cx="4953000" cy="1504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보습 효과 탁월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안티에이징 효과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튜브타입보다 위생적인 펌프 타입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4953000" y="2710052"/>
            <a:ext cx="4940301" cy="1504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미백 효과 없음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인지도 부족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케릭터와 기능성의 상반된 이미지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Shape 664"/>
          <p:cNvSpPr txBox="1"/>
          <p:nvPr/>
        </p:nvSpPr>
        <p:spPr>
          <a:xfrm>
            <a:off x="0" y="5614474"/>
            <a:ext cx="9906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❋ 제품의 경제적 가치는 경쟁제품의 가격에 당사 제품을 이용함으로써 추가적으로 연결되는 이득+손실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/>
        </p:nvSpPr>
        <p:spPr>
          <a:xfrm>
            <a:off x="0" y="374882"/>
            <a:ext cx="990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/>
          </a:p>
        </p:txBody>
      </p:sp>
      <p:grpSp>
        <p:nvGrpSpPr>
          <p:cNvPr id="670" name="Shape 670"/>
          <p:cNvGrpSpPr/>
          <p:nvPr/>
        </p:nvGrpSpPr>
        <p:grpSpPr>
          <a:xfrm>
            <a:off x="1251201" y="1130300"/>
            <a:ext cx="7403599" cy="3048000"/>
            <a:chOff x="787400" y="1257300"/>
            <a:chExt cx="2413000" cy="3048000"/>
          </a:xfrm>
        </p:grpSpPr>
        <p:sp>
          <p:nvSpPr>
            <p:cNvPr id="671" name="Shape 671"/>
            <p:cNvSpPr/>
            <p:nvPr/>
          </p:nvSpPr>
          <p:spPr>
            <a:xfrm>
              <a:off x="787400" y="1257300"/>
              <a:ext cx="2413000" cy="3048000"/>
            </a:xfrm>
            <a:prstGeom prst="roundRect">
              <a:avLst>
                <a:gd fmla="val 9328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787400" y="1257300"/>
              <a:ext cx="2413000" cy="711200"/>
            </a:xfrm>
            <a:prstGeom prst="roundRect">
              <a:avLst>
                <a:gd fmla="val 9328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데이터 분석 결과</a:t>
              </a:r>
              <a:endParaRPr/>
            </a:p>
          </p:txBody>
        </p:sp>
      </p:grpSp>
      <p:sp>
        <p:nvSpPr>
          <p:cNvPr id="673" name="Shape 673"/>
          <p:cNvSpPr txBox="1"/>
          <p:nvPr/>
        </p:nvSpPr>
        <p:spPr>
          <a:xfrm>
            <a:off x="1251202" y="2602478"/>
            <a:ext cx="7403599" cy="115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정가 38,900원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판매가 27,600원  </a:t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1251201" y="1891278"/>
            <a:ext cx="7403599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 가격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1251200" y="5202440"/>
            <a:ext cx="7403599" cy="785925"/>
          </a:xfrm>
          <a:prstGeom prst="roundRect">
            <a:avLst>
              <a:gd fmla="val 582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판매가 제안 : 27,600원</a:t>
            </a:r>
            <a:endParaRPr/>
          </a:p>
        </p:txBody>
      </p:sp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31466" y="2725078"/>
            <a:ext cx="565237" cy="402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/>
        </p:nvSpPr>
        <p:spPr>
          <a:xfrm>
            <a:off x="0" y="548597"/>
            <a:ext cx="990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의의</a:t>
            </a:r>
            <a:endParaRPr/>
          </a:p>
        </p:txBody>
      </p:sp>
      <p:sp>
        <p:nvSpPr>
          <p:cNvPr id="682" name="Shape 682"/>
          <p:cNvSpPr txBox="1"/>
          <p:nvPr/>
        </p:nvSpPr>
        <p:spPr>
          <a:xfrm>
            <a:off x="1076751" y="2274850"/>
            <a:ext cx="85050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무에서 유를 창조해야 했던 프로젝트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기업 내부의 생각을 데이터 분석으로 확인 시켜준 사례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협업의 중요성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97688" y="659750"/>
            <a:ext cx="29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학원 소개</a:t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802889" y="3935917"/>
            <a:ext cx="2966224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국가기간 · 전략산업 </a:t>
            </a:r>
            <a:endParaRPr sz="2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직종 전문 훈련 기관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11" y="2043155"/>
            <a:ext cx="3593170" cy="187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Shape 114"/>
          <p:cNvGrpSpPr/>
          <p:nvPr/>
        </p:nvGrpSpPr>
        <p:grpSpPr>
          <a:xfrm>
            <a:off x="4144226" y="2043159"/>
            <a:ext cx="5525804" cy="2945400"/>
            <a:chOff x="121836" y="1730916"/>
            <a:chExt cx="5191961" cy="2945400"/>
          </a:xfrm>
        </p:grpSpPr>
        <p:sp>
          <p:nvSpPr>
            <p:cNvPr id="115" name="Shape 115"/>
            <p:cNvSpPr txBox="1"/>
            <p:nvPr/>
          </p:nvSpPr>
          <p:spPr>
            <a:xfrm>
              <a:off x="121836" y="1730916"/>
              <a:ext cx="1477500" cy="29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훈련 과정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교육 일정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교육 시간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교육 내용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활용 도구</a:t>
              </a:r>
              <a:endParaRPr/>
            </a:p>
          </p:txBody>
        </p:sp>
        <p:sp>
          <p:nvSpPr>
            <p:cNvPr id="116" name="Shape 116"/>
            <p:cNvSpPr txBox="1"/>
            <p:nvPr/>
          </p:nvSpPr>
          <p:spPr>
            <a:xfrm>
              <a:off x="1974421" y="1766396"/>
              <a:ext cx="3339376" cy="28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파이썬과 R 을 활용한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빅데이터 머신러닝 전문가 양성 과정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17. 11. 3 – 18. 5. 3 (6개월)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09:30 – 18:30 (992시간)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데이터베이스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구축 •저장 •조회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빅데이터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수집 • 분석 • 시각화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머신러닝, 데이터 기반 컨설팅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Oracle SQL • Python • R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A_UVCgMGIqwFfjie8FT8jFW0CIiXoj-2sAY3qtVexRf7FhZBOGhHoXps5oZb5-AnITl-opF9jNgBy9ShuVGZtQlET6kEjXuZbkEjZfYyiKc5nN2RZwW3IvqO9cq0pVWkfVYwQWSg"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163" y="1774449"/>
            <a:ext cx="13462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497687" y="659750"/>
            <a:ext cx="30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 소개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625622" y="3654175"/>
            <a:ext cx="17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장 연 철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308988" y="4061805"/>
            <a:ext cx="9392573" cy="0"/>
          </a:xfrm>
          <a:prstGeom prst="straightConnector1">
            <a:avLst/>
          </a:prstGeom>
          <a:noFill/>
          <a:ln cap="flat" cmpd="sng" w="222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308988" y="4600129"/>
            <a:ext cx="9392573" cy="0"/>
          </a:xfrm>
          <a:prstGeom prst="straightConnector1">
            <a:avLst/>
          </a:prstGeom>
          <a:noFill/>
          <a:ln cap="flat" cmpd="sng" w="222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Shape 126"/>
          <p:cNvSpPr/>
          <p:nvPr/>
        </p:nvSpPr>
        <p:spPr>
          <a:xfrm>
            <a:off x="8210035" y="4188727"/>
            <a:ext cx="6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29세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7571288" y="4843782"/>
            <a:ext cx="170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분자생명공학부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Shape 128"/>
          <p:cNvCxnSpPr/>
          <p:nvPr/>
        </p:nvCxnSpPr>
        <p:spPr>
          <a:xfrm>
            <a:off x="308988" y="5425973"/>
            <a:ext cx="9392573" cy="0"/>
          </a:xfrm>
          <a:prstGeom prst="straightConnector1">
            <a:avLst/>
          </a:prstGeom>
          <a:noFill/>
          <a:ln cap="flat" cmpd="sng" w="222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52725"/>
            <a:ext cx="1656670" cy="14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438" y="1952725"/>
            <a:ext cx="1656670" cy="1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497696" y="659750"/>
            <a:ext cx="52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빅데이터 분야가 도래된 계기</a:t>
            </a:r>
            <a:endParaRPr/>
          </a:p>
        </p:txBody>
      </p:sp>
      <p:grpSp>
        <p:nvGrpSpPr>
          <p:cNvPr id="137" name="Shape 137"/>
          <p:cNvGrpSpPr/>
          <p:nvPr/>
        </p:nvGrpSpPr>
        <p:grpSpPr>
          <a:xfrm>
            <a:off x="1069406" y="1417657"/>
            <a:ext cx="7767180" cy="3927354"/>
            <a:chOff x="670412" y="1489095"/>
            <a:chExt cx="8207861" cy="3949496"/>
          </a:xfrm>
        </p:grpSpPr>
        <p:sp>
          <p:nvSpPr>
            <p:cNvPr id="138" name="Shape 138"/>
            <p:cNvSpPr txBox="1"/>
            <p:nvPr/>
          </p:nvSpPr>
          <p:spPr>
            <a:xfrm>
              <a:off x="670421" y="1489095"/>
              <a:ext cx="3371850" cy="464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 과거의 컴퓨터 ]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506423" y="1489095"/>
              <a:ext cx="3371850" cy="464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 현재의 컴퓨터 ]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670413" y="2133437"/>
              <a:ext cx="3694500" cy="942900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거대 모집단을 감당할 수 없는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성능적 한계</a:t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70412" y="3314526"/>
              <a:ext cx="3768300" cy="942900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프로그램(Tool)의 한계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670412" y="4495615"/>
              <a:ext cx="3768300" cy="942900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초고성능 컴퓨터의 비용 문제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5506423" y="2133449"/>
              <a:ext cx="3371850" cy="942975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하드웨어 성능의 폭발적 발전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5506423" y="3314533"/>
              <a:ext cx="3371850" cy="942975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소프트웨어의 다양화, 무료화, Open source</a:t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506423" y="4495616"/>
              <a:ext cx="3371850" cy="942975"/>
            </a:xfrm>
            <a:prstGeom prst="roundRect">
              <a:avLst>
                <a:gd fmla="val 18182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고성능 하드웨어의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경량화, 저비용화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688" y="2058399"/>
            <a:ext cx="635424" cy="328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1069414" y="5567496"/>
            <a:ext cx="7767172" cy="981375"/>
          </a:xfrm>
          <a:prstGeom prst="roundRect">
            <a:avLst>
              <a:gd fmla="val 8744" name="adj"/>
            </a:avLst>
          </a:prstGeom>
          <a:solidFill>
            <a:schemeClr val="dk1">
              <a:alpha val="81960"/>
            </a:scheme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아주 넓게 보니, 안보이던 패턴이 보이기 시작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497695" y="659750"/>
            <a:ext cx="48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빅데이터 분석 소개_ 5V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696000" y="1253799"/>
            <a:ext cx="8514000" cy="2843841"/>
            <a:chOff x="492926" y="1253799"/>
            <a:chExt cx="8514000" cy="2843841"/>
          </a:xfrm>
        </p:grpSpPr>
        <p:sp>
          <p:nvSpPr>
            <p:cNvPr id="154" name="Shape 154"/>
            <p:cNvSpPr/>
            <p:nvPr/>
          </p:nvSpPr>
          <p:spPr>
            <a:xfrm>
              <a:off x="497712" y="1253799"/>
              <a:ext cx="2643672" cy="1282671"/>
            </a:xfrm>
            <a:prstGeom prst="roundRect">
              <a:avLst>
                <a:gd fmla="val 8270" name="adj"/>
              </a:avLst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3430483" y="1253799"/>
              <a:ext cx="2643672" cy="1282671"/>
            </a:xfrm>
            <a:prstGeom prst="roundRect">
              <a:avLst>
                <a:gd fmla="val 8270" name="adj"/>
              </a:avLst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97712" y="2814969"/>
              <a:ext cx="2643672" cy="1282671"/>
            </a:xfrm>
            <a:prstGeom prst="roundRect">
              <a:avLst>
                <a:gd fmla="val 8270" name="adj"/>
              </a:avLst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430483" y="2814969"/>
              <a:ext cx="2643672" cy="1282671"/>
            </a:xfrm>
            <a:prstGeom prst="roundRect">
              <a:avLst>
                <a:gd fmla="val 8270" name="adj"/>
              </a:avLst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6363254" y="1253799"/>
              <a:ext cx="2643672" cy="2843841"/>
            </a:xfrm>
            <a:prstGeom prst="roundRect">
              <a:avLst>
                <a:gd fmla="val 8270" name="adj"/>
              </a:avLst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97711" y="1293217"/>
              <a:ext cx="26436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430481" y="2831256"/>
              <a:ext cx="26388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Variety</a:t>
              </a:r>
              <a:endParaRPr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497711" y="2831256"/>
              <a:ext cx="26436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Velocity</a:t>
              </a:r>
              <a:endParaRPr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430482" y="1293217"/>
              <a:ext cx="26388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Veracity</a:t>
              </a:r>
              <a:endParaRPr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358470" y="1496965"/>
              <a:ext cx="26484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92927" y="1758575"/>
              <a:ext cx="2648455" cy="593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Facebook의 저장 사진 용량 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30,000 TB (30,000,000 GB)</a:t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3430484" y="3382493"/>
              <a:ext cx="2648455" cy="593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숫자 • 문자 • 동영상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사진 • 소리 • 언어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92926" y="3355852"/>
              <a:ext cx="2648456" cy="593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대용량 분석에 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대응하는 처리 속도</a:t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3425697" y="1759213"/>
              <a:ext cx="2643673" cy="593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표본이 크므로 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정확도가 높다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6363254" y="2264947"/>
              <a:ext cx="2643672" cy="1089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결과는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조직이 당면한 문제를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해결할 수 있어야 한다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Shape 169"/>
          <p:cNvSpPr/>
          <p:nvPr/>
        </p:nvSpPr>
        <p:spPr>
          <a:xfrm>
            <a:off x="696000" y="4979686"/>
            <a:ext cx="8514000" cy="1583474"/>
          </a:xfrm>
          <a:prstGeom prst="roundRect">
            <a:avLst>
              <a:gd fmla="val 8744" name="adj"/>
            </a:avLst>
          </a:prstGeom>
          <a:solidFill>
            <a:schemeClr val="dk1">
              <a:alpha val="81960"/>
            </a:schemeClr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경영, 기술, 학술 활동에 필요한 </a:t>
            </a: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Decision을 데이터에 의해 근거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함에 있어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Excel 수준에서는 발견할 수 없는 패턴을 빠르고 정확하게 얻고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이를 </a:t>
            </a:r>
            <a:r>
              <a:rPr lang="en-US" sz="3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통찰력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 새로운 </a:t>
            </a:r>
            <a:r>
              <a:rPr lang="en-US" sz="3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아이디어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 연결하기 위함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33497" y="2697318"/>
            <a:ext cx="639006" cy="368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497695" y="659750"/>
            <a:ext cx="38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분석 흐름</a:t>
            </a:r>
            <a:endParaRPr/>
          </a:p>
        </p:txBody>
      </p:sp>
      <p:grpSp>
        <p:nvGrpSpPr>
          <p:cNvPr id="176" name="Shape 176"/>
          <p:cNvGrpSpPr/>
          <p:nvPr/>
        </p:nvGrpSpPr>
        <p:grpSpPr>
          <a:xfrm>
            <a:off x="747771" y="1990844"/>
            <a:ext cx="1956122" cy="2372811"/>
            <a:chOff x="497711" y="1516283"/>
            <a:chExt cx="1956122" cy="2372811"/>
          </a:xfrm>
        </p:grpSpPr>
        <p:sp>
          <p:nvSpPr>
            <p:cNvPr id="177" name="Shape 177"/>
            <p:cNvSpPr/>
            <p:nvPr/>
          </p:nvSpPr>
          <p:spPr>
            <a:xfrm>
              <a:off x="497711" y="1516283"/>
              <a:ext cx="1956122" cy="2372811"/>
            </a:xfrm>
            <a:prstGeom prst="roundRect">
              <a:avLst>
                <a:gd fmla="val 8772" name="adj"/>
              </a:avLst>
            </a:prstGeom>
            <a:noFill/>
            <a:ln cap="flat" cmpd="sng" w="28575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497711" y="1666754"/>
              <a:ext cx="19561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497711" y="2314938"/>
              <a:ext cx="1956122" cy="1532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웹 크롤링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텍스트 마이닝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기존 Database</a:t>
              </a:r>
              <a:endParaRPr/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패턴 찾기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3985200" y="1990844"/>
            <a:ext cx="1956122" cy="2372811"/>
            <a:chOff x="3437681" y="1516283"/>
            <a:chExt cx="1956122" cy="2372811"/>
          </a:xfrm>
        </p:grpSpPr>
        <p:sp>
          <p:nvSpPr>
            <p:cNvPr id="181" name="Shape 181"/>
            <p:cNvSpPr/>
            <p:nvPr/>
          </p:nvSpPr>
          <p:spPr>
            <a:xfrm>
              <a:off x="3437681" y="1516283"/>
              <a:ext cx="1956122" cy="2372811"/>
            </a:xfrm>
            <a:prstGeom prst="roundRect">
              <a:avLst>
                <a:gd fmla="val 8772" name="adj"/>
              </a:avLst>
            </a:prstGeom>
            <a:noFill/>
            <a:ln cap="flat" cmpd="sng" w="28575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3437681" y="1666754"/>
              <a:ext cx="19561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정제</a:t>
              </a:r>
              <a:endParaRPr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437681" y="2314938"/>
              <a:ext cx="1956122" cy="1532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이상치 제거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결측치 제거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맞춤법,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띄어쓰기 정리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Shape 184"/>
          <p:cNvGrpSpPr/>
          <p:nvPr/>
        </p:nvGrpSpPr>
        <p:grpSpPr>
          <a:xfrm>
            <a:off x="7222629" y="1990844"/>
            <a:ext cx="1956122" cy="2372811"/>
            <a:chOff x="5949387" y="1516283"/>
            <a:chExt cx="1956122" cy="2372811"/>
          </a:xfrm>
        </p:grpSpPr>
        <p:sp>
          <p:nvSpPr>
            <p:cNvPr id="185" name="Shape 185"/>
            <p:cNvSpPr/>
            <p:nvPr/>
          </p:nvSpPr>
          <p:spPr>
            <a:xfrm>
              <a:off x="5949387" y="1516283"/>
              <a:ext cx="1956122" cy="2372811"/>
            </a:xfrm>
            <a:prstGeom prst="roundRect">
              <a:avLst>
                <a:gd fmla="val 8772" name="adj"/>
              </a:avLst>
            </a:prstGeom>
            <a:noFill/>
            <a:ln cap="flat" cmpd="sng" w="28575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5949387" y="1666754"/>
              <a:ext cx="19561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5949387" y="2314938"/>
              <a:ext cx="1956122" cy="1532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빈도 수 체크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회귀 분석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군집화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의사 결정 트리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Shape 188"/>
          <p:cNvSpPr/>
          <p:nvPr/>
        </p:nvSpPr>
        <p:spPr>
          <a:xfrm>
            <a:off x="1249101" y="5509055"/>
            <a:ext cx="7407798" cy="808905"/>
          </a:xfrm>
          <a:prstGeom prst="roundRect">
            <a:avLst>
              <a:gd fmla="val 8772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시각화 및 보고서 작성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2243" y="2126605"/>
            <a:ext cx="364607" cy="210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72" y="2126605"/>
            <a:ext cx="364607" cy="210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18282" y="2629377"/>
            <a:ext cx="710482" cy="449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